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7" r:id="rId2"/>
    <p:sldId id="274"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76"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AD6DB-275E-45D8-BA57-1C98F1E91185}" type="datetimeFigureOut">
              <a:rPr lang="en-GB" smtClean="0"/>
              <a:t>08/05/2019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FE25D-7980-4FCA-8322-930BE6A3A1A1}" type="slidenum">
              <a:rPr lang="en-GB" smtClean="0"/>
              <a:t>‹#›</a:t>
            </a:fld>
            <a:endParaRPr lang="en-GB"/>
          </a:p>
        </p:txBody>
      </p:sp>
    </p:spTree>
    <p:extLst>
      <p:ext uri="{BB962C8B-B14F-4D97-AF65-F5344CB8AC3E}">
        <p14:creationId xmlns:p14="http://schemas.microsoft.com/office/powerpoint/2010/main" val="4230762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DCD46E-A518-43D1-B8FC-BCC20A19F9F9}" type="datetime1">
              <a:rPr lang="en-GB" smtClean="0"/>
              <a:t>08/05/2019</a:t>
            </a:fld>
            <a:endParaRPr lang="en-GB" dirty="0"/>
          </a:p>
        </p:txBody>
      </p:sp>
      <p:sp>
        <p:nvSpPr>
          <p:cNvPr id="5" name="Footer Placeholder 4"/>
          <p:cNvSpPr>
            <a:spLocks noGrp="1"/>
          </p:cNvSpPr>
          <p:nvPr>
            <p:ph type="ftr" sz="quarter" idx="11"/>
          </p:nvPr>
        </p:nvSpPr>
        <p:spPr/>
        <p:txBody>
          <a:bodyPr/>
          <a:lstStyle>
            <a:lvl1pPr>
              <a:defRPr>
                <a:solidFill>
                  <a:schemeClr val="tx1"/>
                </a:solidFill>
                <a:latin typeface="Arial" panose="020B0604020202020204" pitchFamily="34" charset="0"/>
                <a:cs typeface="Arial" panose="020B0604020202020204" pitchFamily="34" charset="0"/>
              </a:defRPr>
            </a:lvl1pPr>
          </a:lstStyle>
          <a:p>
            <a:r>
              <a:rPr lang="en-US" dirty="0" smtClean="0"/>
              <a:t>All resources at </a:t>
            </a:r>
            <a:r>
              <a:rPr lang="en-US" b="1" dirty="0" smtClean="0"/>
              <a:t>quaker.org.uk/teaching</a:t>
            </a:r>
            <a:endParaRPr lang="en-GB" b="1"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spTree>
    <p:extLst>
      <p:ext uri="{BB962C8B-B14F-4D97-AF65-F5344CB8AC3E}">
        <p14:creationId xmlns:p14="http://schemas.microsoft.com/office/powerpoint/2010/main" val="3504893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B0F1888-CDA2-42E6-9677-01D1E9DB5E72}"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3683250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6EE775B-4120-4A99-91A7-31817A068EA1}"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930949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8B753C-7636-4B88-8167-8DD4DD207C77}" type="datetime1">
              <a:rPr lang="en-GB" smtClean="0"/>
              <a:t>08/05/2019</a:t>
            </a:fld>
            <a:endParaRPr lang="en-GB"/>
          </a:p>
        </p:txBody>
      </p:sp>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782701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D04D554-A184-4E90-B253-C5AA58C1F49C}"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109770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E9770C0-96EC-4594-8A23-FEC0F72475DF}"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644298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1A2F4BC-A2D3-4714-859D-AA710586C6C2}" type="datetime1">
              <a:rPr lang="en-GB" smtClean="0"/>
              <a:t>08/05/2019</a:t>
            </a:fld>
            <a:endParaRPr lang="en-GB"/>
          </a:p>
        </p:txBody>
      </p:sp>
      <p:sp>
        <p:nvSpPr>
          <p:cNvPr id="8" name="Footer Placeholder 7"/>
          <p:cNvSpPr>
            <a:spLocks noGrp="1"/>
          </p:cNvSpPr>
          <p:nvPr>
            <p:ph type="ftr" sz="quarter" idx="11"/>
          </p:nvPr>
        </p:nvSpPr>
        <p:spPr/>
        <p:txBody>
          <a:bodyPr/>
          <a:lstStyle/>
          <a:p>
            <a:r>
              <a:rPr lang="en-GB" smtClean="0"/>
              <a:t>All resources at quaker.org.uk/teaching</a:t>
            </a:r>
            <a:endParaRPr lang="en-GB"/>
          </a:p>
        </p:txBody>
      </p:sp>
      <p:sp>
        <p:nvSpPr>
          <p:cNvPr id="9" name="Slide Number Placeholder 8"/>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223308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A94852-BF20-4B58-BCD4-A71B34A85957}" type="datetime1">
              <a:rPr lang="en-GB" smtClean="0"/>
              <a:t>08/05/2019</a:t>
            </a:fld>
            <a:endParaRPr lang="en-GB"/>
          </a:p>
        </p:txBody>
      </p:sp>
      <p:sp>
        <p:nvSpPr>
          <p:cNvPr id="4" name="Footer Placeholder 3"/>
          <p:cNvSpPr>
            <a:spLocks noGrp="1"/>
          </p:cNvSpPr>
          <p:nvPr>
            <p:ph type="ftr" sz="quarter" idx="11"/>
          </p:nvPr>
        </p:nvSpPr>
        <p:spPr/>
        <p:txBody>
          <a:bodyPr/>
          <a:lstStyle/>
          <a:p>
            <a:r>
              <a:rPr lang="en-GB" smtClean="0"/>
              <a:t>All resources at quaker.org.uk/teaching</a:t>
            </a:r>
            <a:endParaRPr lang="en-GB"/>
          </a:p>
        </p:txBody>
      </p:sp>
      <p:sp>
        <p:nvSpPr>
          <p:cNvPr id="5" name="Slide Number Placeholder 4"/>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82862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19F39F-AA4F-43E6-8E79-53CD26EF2E13}" type="datetime1">
              <a:rPr lang="en-GB" smtClean="0"/>
              <a:t>08/05/2019</a:t>
            </a:fld>
            <a:endParaRPr lang="en-GB"/>
          </a:p>
        </p:txBody>
      </p:sp>
      <p:sp>
        <p:nvSpPr>
          <p:cNvPr id="3" name="Footer Placeholder 2"/>
          <p:cNvSpPr>
            <a:spLocks noGrp="1"/>
          </p:cNvSpPr>
          <p:nvPr>
            <p:ph type="ftr" sz="quarter" idx="11"/>
          </p:nvPr>
        </p:nvSpPr>
        <p:spPr/>
        <p:txBody>
          <a:bodyPr/>
          <a:lstStyle/>
          <a:p>
            <a:r>
              <a:rPr lang="en-GB" smtClean="0"/>
              <a:t>All resources at quaker.org.uk/teaching</a:t>
            </a:r>
            <a:endParaRPr lang="en-GB"/>
          </a:p>
        </p:txBody>
      </p:sp>
      <p:sp>
        <p:nvSpPr>
          <p:cNvPr id="4" name="Slide Number Placeholder 3"/>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10597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41435DD-06BE-4F83-A75B-C84D550EA552}"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399420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3BAD4D7-72BD-43C3-B378-D03C33C110F6}"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3810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4D6C1C2-9947-441B-9C7F-8E0FD7547F02}" type="datetime1">
              <a:rPr lang="en-GB" smtClean="0"/>
              <a:t>08/05/2019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2">
                    <a:lumMod val="75000"/>
                  </a:schemeClr>
                </a:solidFill>
                <a:latin typeface="Arial" panose="020B0604020202020204" pitchFamily="34" charset="0"/>
                <a:cs typeface="Arial" panose="020B0604020202020204" pitchFamily="34" charset="0"/>
              </a:defRPr>
            </a:lvl1pPr>
          </a:lstStyle>
          <a:p>
            <a:r>
              <a:rPr lang="en-US" smtClean="0"/>
              <a:t>All resources at quaker.org.uk/teaching</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pic>
        <p:nvPicPr>
          <p:cNvPr id="7" name="Picture 6"/>
          <p:cNvPicPr>
            <a:picLocks noChangeAspect="1"/>
          </p:cNvPicPr>
          <p:nvPr userDrawn="1"/>
        </p:nvPicPr>
        <p:blipFill>
          <a:blip r:embed="rId13"/>
          <a:stretch>
            <a:fillRect/>
          </a:stretch>
        </p:blipFill>
        <p:spPr>
          <a:xfrm>
            <a:off x="129876" y="100744"/>
            <a:ext cx="2429325" cy="178800"/>
          </a:xfrm>
          <a:prstGeom prst="rect">
            <a:avLst/>
          </a:prstGeom>
        </p:spPr>
      </p:pic>
    </p:spTree>
    <p:extLst>
      <p:ext uri="{BB962C8B-B14F-4D97-AF65-F5344CB8AC3E}">
        <p14:creationId xmlns:p14="http://schemas.microsoft.com/office/powerpoint/2010/main" val="4041857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middleeastmonitor.com/specials/first_intifada/" TargetMode="External"/><Relationship Id="rId2" Type="http://schemas.openxmlformats.org/officeDocument/2006/relationships/hyperlink" Target="https://www.youtube.com/watch?v=So4GNOG5iHM"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youtu.be/So4GNOG5iH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721661"/>
            <a:ext cx="11466286" cy="7579661"/>
            <a:chOff x="0" y="561315"/>
            <a:chExt cx="12086376" cy="8235680"/>
          </a:xfrm>
        </p:grpSpPr>
        <p:pic>
          <p:nvPicPr>
            <p:cNvPr id="4" name="Picture 3"/>
            <p:cNvPicPr>
              <a:picLocks noChangeAspect="1"/>
            </p:cNvPicPr>
            <p:nvPr/>
          </p:nvPicPr>
          <p:blipFill rotWithShape="1">
            <a:blip r:embed="rId2" cstate="email">
              <a:clrChange>
                <a:clrFrom>
                  <a:srgbClr val="F88438"/>
                </a:clrFrom>
                <a:clrTo>
                  <a:srgbClr val="F88438">
                    <a:alpha val="0"/>
                  </a:srgbClr>
                </a:clrTo>
              </a:clrChange>
              <a:extLst>
                <a:ext uri="{28A0092B-C50C-407E-A947-70E740481C1C}">
                  <a14:useLocalDpi xmlns:a14="http://schemas.microsoft.com/office/drawing/2010/main"/>
                </a:ext>
              </a:extLst>
            </a:blip>
            <a:srcRect r="866"/>
            <a:stretch/>
          </p:blipFill>
          <p:spPr>
            <a:xfrm>
              <a:off x="0" y="723914"/>
              <a:ext cx="12086376" cy="8073081"/>
            </a:xfrm>
            <a:prstGeom prst="rect">
              <a:avLst/>
            </a:prstGeom>
          </p:spPr>
        </p:pic>
        <p:sp>
          <p:nvSpPr>
            <p:cNvPr id="5" name="Freeform 4"/>
            <p:cNvSpPr/>
            <p:nvPr/>
          </p:nvSpPr>
          <p:spPr>
            <a:xfrm>
              <a:off x="5984341" y="561315"/>
              <a:ext cx="5848538" cy="2761307"/>
            </a:xfrm>
            <a:custGeom>
              <a:avLst/>
              <a:gdLst>
                <a:gd name="connsiteX0" fmla="*/ 0 w 5848538"/>
                <a:gd name="connsiteY0" fmla="*/ 54321 h 2761307"/>
                <a:gd name="connsiteX1" fmla="*/ 9053 w 5848538"/>
                <a:gd name="connsiteY1" fmla="*/ 1213164 h 2761307"/>
                <a:gd name="connsiteX2" fmla="*/ 642796 w 5848538"/>
                <a:gd name="connsiteY2" fmla="*/ 1321806 h 2761307"/>
                <a:gd name="connsiteX3" fmla="*/ 941560 w 5848538"/>
                <a:gd name="connsiteY3" fmla="*/ 1267485 h 2761307"/>
                <a:gd name="connsiteX4" fmla="*/ 1303699 w 5848538"/>
                <a:gd name="connsiteY4" fmla="*/ 1457608 h 2761307"/>
                <a:gd name="connsiteX5" fmla="*/ 1964602 w 5848538"/>
                <a:gd name="connsiteY5" fmla="*/ 1475715 h 2761307"/>
                <a:gd name="connsiteX6" fmla="*/ 2236206 w 5848538"/>
                <a:gd name="connsiteY6" fmla="*/ 2145671 h 2761307"/>
                <a:gd name="connsiteX7" fmla="*/ 2444435 w 5848538"/>
                <a:gd name="connsiteY7" fmla="*/ 2353901 h 2761307"/>
                <a:gd name="connsiteX8" fmla="*/ 2851841 w 5848538"/>
                <a:gd name="connsiteY8" fmla="*/ 2580237 h 2761307"/>
                <a:gd name="connsiteX9" fmla="*/ 3141552 w 5848538"/>
                <a:gd name="connsiteY9" fmla="*/ 2507810 h 2761307"/>
                <a:gd name="connsiteX10" fmla="*/ 2915215 w 5848538"/>
                <a:gd name="connsiteY10" fmla="*/ 2245259 h 2761307"/>
                <a:gd name="connsiteX11" fmla="*/ 2942376 w 5848538"/>
                <a:gd name="connsiteY11" fmla="*/ 1901228 h 2761307"/>
                <a:gd name="connsiteX12" fmla="*/ 3223033 w 5848538"/>
                <a:gd name="connsiteY12" fmla="*/ 1738265 h 2761307"/>
                <a:gd name="connsiteX13" fmla="*/ 3512744 w 5848538"/>
                <a:gd name="connsiteY13" fmla="*/ 1865014 h 2761307"/>
                <a:gd name="connsiteX14" fmla="*/ 3820562 w 5848538"/>
                <a:gd name="connsiteY14" fmla="*/ 2335794 h 2761307"/>
                <a:gd name="connsiteX15" fmla="*/ 4436198 w 5848538"/>
                <a:gd name="connsiteY15" fmla="*/ 2716039 h 2761307"/>
                <a:gd name="connsiteX16" fmla="*/ 4698748 w 5848538"/>
                <a:gd name="connsiteY16" fmla="*/ 2027976 h 2761307"/>
                <a:gd name="connsiteX17" fmla="*/ 4581053 w 5848538"/>
                <a:gd name="connsiteY17" fmla="*/ 1774479 h 2761307"/>
                <a:gd name="connsiteX18" fmla="*/ 4689695 w 5848538"/>
                <a:gd name="connsiteY18" fmla="*/ 1548142 h 2761307"/>
                <a:gd name="connsiteX19" fmla="*/ 4725909 w 5848538"/>
                <a:gd name="connsiteY19" fmla="*/ 1294645 h 2761307"/>
                <a:gd name="connsiteX20" fmla="*/ 5097101 w 5848538"/>
                <a:gd name="connsiteY20" fmla="*/ 1240325 h 2761307"/>
                <a:gd name="connsiteX21" fmla="*/ 5513560 w 5848538"/>
                <a:gd name="connsiteY21" fmla="*/ 1330859 h 2761307"/>
                <a:gd name="connsiteX22" fmla="*/ 5558827 w 5848538"/>
                <a:gd name="connsiteY22" fmla="*/ 1810693 h 2761307"/>
                <a:gd name="connsiteX23" fmla="*/ 5513560 w 5848538"/>
                <a:gd name="connsiteY23" fmla="*/ 2037030 h 2761307"/>
                <a:gd name="connsiteX24" fmla="*/ 5576934 w 5848538"/>
                <a:gd name="connsiteY24" fmla="*/ 2426329 h 2761307"/>
                <a:gd name="connsiteX25" fmla="*/ 5839485 w 5848538"/>
                <a:gd name="connsiteY25" fmla="*/ 2761307 h 2761307"/>
                <a:gd name="connsiteX26" fmla="*/ 5848538 w 5848538"/>
                <a:gd name="connsiteY26" fmla="*/ 0 h 2761307"/>
                <a:gd name="connsiteX27" fmla="*/ 0 w 5848538"/>
                <a:gd name="connsiteY27" fmla="*/ 54321 h 2761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848538" h="2761307">
                  <a:moveTo>
                    <a:pt x="0" y="54321"/>
                  </a:moveTo>
                  <a:cubicBezTo>
                    <a:pt x="3018" y="440602"/>
                    <a:pt x="6035" y="826883"/>
                    <a:pt x="9053" y="1213164"/>
                  </a:cubicBezTo>
                  <a:lnTo>
                    <a:pt x="642796" y="1321806"/>
                  </a:lnTo>
                  <a:lnTo>
                    <a:pt x="941560" y="1267485"/>
                  </a:lnTo>
                  <a:lnTo>
                    <a:pt x="1303699" y="1457608"/>
                  </a:lnTo>
                  <a:lnTo>
                    <a:pt x="1964602" y="1475715"/>
                  </a:lnTo>
                  <a:lnTo>
                    <a:pt x="2236206" y="2145671"/>
                  </a:lnTo>
                  <a:lnTo>
                    <a:pt x="2444435" y="2353901"/>
                  </a:lnTo>
                  <a:lnTo>
                    <a:pt x="2851841" y="2580237"/>
                  </a:lnTo>
                  <a:lnTo>
                    <a:pt x="3141552" y="2507810"/>
                  </a:lnTo>
                  <a:lnTo>
                    <a:pt x="2915215" y="2245259"/>
                  </a:lnTo>
                  <a:lnTo>
                    <a:pt x="2942376" y="1901228"/>
                  </a:lnTo>
                  <a:lnTo>
                    <a:pt x="3223033" y="1738265"/>
                  </a:lnTo>
                  <a:lnTo>
                    <a:pt x="3512744" y="1865014"/>
                  </a:lnTo>
                  <a:lnTo>
                    <a:pt x="3820562" y="2335794"/>
                  </a:lnTo>
                  <a:lnTo>
                    <a:pt x="4436198" y="2716039"/>
                  </a:lnTo>
                  <a:lnTo>
                    <a:pt x="4698748" y="2027976"/>
                  </a:lnTo>
                  <a:lnTo>
                    <a:pt x="4581053" y="1774479"/>
                  </a:lnTo>
                  <a:lnTo>
                    <a:pt x="4689695" y="1548142"/>
                  </a:lnTo>
                  <a:lnTo>
                    <a:pt x="4725909" y="1294645"/>
                  </a:lnTo>
                  <a:lnTo>
                    <a:pt x="5097101" y="1240325"/>
                  </a:lnTo>
                  <a:lnTo>
                    <a:pt x="5513560" y="1330859"/>
                  </a:lnTo>
                  <a:lnTo>
                    <a:pt x="5558827" y="1810693"/>
                  </a:lnTo>
                  <a:lnTo>
                    <a:pt x="5513560" y="2037030"/>
                  </a:lnTo>
                  <a:lnTo>
                    <a:pt x="5576934" y="2426329"/>
                  </a:lnTo>
                  <a:lnTo>
                    <a:pt x="5839485" y="2761307"/>
                  </a:lnTo>
                  <a:cubicBezTo>
                    <a:pt x="5842503" y="1840871"/>
                    <a:pt x="5845520" y="920436"/>
                    <a:pt x="5848538" y="0"/>
                  </a:cubicBezTo>
                  <a:lnTo>
                    <a:pt x="0" y="5432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ctrTitle"/>
          </p:nvPr>
        </p:nvSpPr>
        <p:spPr>
          <a:xfrm>
            <a:off x="-718241" y="-3356797"/>
            <a:ext cx="9626851" cy="1612480"/>
          </a:xfrm>
        </p:spPr>
        <p:txBody>
          <a:bodyPr>
            <a:normAutofit fontScale="90000"/>
          </a:bodyPr>
          <a:lstStyle/>
          <a:p>
            <a:r>
              <a:rPr lang="en-GB" b="1" dirty="0" smtClean="0">
                <a:solidFill>
                  <a:schemeClr val="accent2"/>
                </a:solidFill>
                <a:latin typeface="Arial" panose="020B0604020202020204" pitchFamily="34" charset="0"/>
                <a:cs typeface="Arial" panose="020B0604020202020204" pitchFamily="34" charset="0"/>
              </a:rPr>
              <a:t>The First Intifada (1987-93)</a:t>
            </a:r>
            <a:endParaRPr lang="en-GB" b="1" dirty="0">
              <a:solidFill>
                <a:schemeClr val="accent2"/>
              </a:solidFill>
              <a:latin typeface="Arial" panose="020B0604020202020204" pitchFamily="34" charset="0"/>
              <a:cs typeface="Arial" panose="020B0604020202020204" pitchFamily="34" charset="0"/>
            </a:endParaRPr>
          </a:p>
        </p:txBody>
      </p:sp>
      <p:sp>
        <p:nvSpPr>
          <p:cNvPr id="8" name="Rectángulo 4">
            <a:extLst>
              <a:ext uri="{FF2B5EF4-FFF2-40B4-BE49-F238E27FC236}">
                <a16:creationId xmlns:a16="http://schemas.microsoft.com/office/drawing/2014/main" id="{752AFA30-6A3F-ED4D-A97D-EBC959DA2B60}"/>
              </a:ext>
            </a:extLst>
          </p:cNvPr>
          <p:cNvSpPr/>
          <p:nvPr/>
        </p:nvSpPr>
        <p:spPr>
          <a:xfrm>
            <a:off x="5985353" y="3056550"/>
            <a:ext cx="6206647" cy="3663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12">
            <a:extLst>
              <a:ext uri="{FF2B5EF4-FFF2-40B4-BE49-F238E27FC236}">
                <a16:creationId xmlns:a16="http://schemas.microsoft.com/office/drawing/2014/main" id="{5B1B6E62-9462-D54C-9E87-B042BC1EC2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07193" y="6273315"/>
            <a:ext cx="2358732" cy="173007"/>
          </a:xfrm>
          <a:prstGeom prst="rect">
            <a:avLst/>
          </a:prstGeom>
        </p:spPr>
      </p:pic>
      <p:sp>
        <p:nvSpPr>
          <p:cNvPr id="10" name="Subtítulo 15">
            <a:extLst>
              <a:ext uri="{FF2B5EF4-FFF2-40B4-BE49-F238E27FC236}">
                <a16:creationId xmlns:a16="http://schemas.microsoft.com/office/drawing/2014/main" id="{4BFE9A4D-D987-F340-99F8-5E08AE1EC3A2}"/>
              </a:ext>
            </a:extLst>
          </p:cNvPr>
          <p:cNvSpPr>
            <a:spLocks noGrp="1"/>
          </p:cNvSpPr>
          <p:nvPr>
            <p:ph type="subTitle" idx="4294967295"/>
          </p:nvPr>
        </p:nvSpPr>
        <p:spPr>
          <a:xfrm>
            <a:off x="6236917" y="3396179"/>
            <a:ext cx="5703518" cy="1716847"/>
          </a:xfrm>
          <a:prstGeom prst="rect">
            <a:avLst/>
          </a:prstGeom>
        </p:spPr>
        <p:txBody>
          <a:bodyPr>
            <a:normAutofit fontScale="85000" lnSpcReduction="10000"/>
          </a:bodyPr>
          <a:lstStyle/>
          <a:p>
            <a:pPr marL="0" indent="0">
              <a:buNone/>
            </a:pPr>
            <a:r>
              <a:rPr lang="es-ES" sz="6000" b="1" dirty="0">
                <a:solidFill>
                  <a:schemeClr val="bg1"/>
                </a:solidFill>
              </a:rPr>
              <a:t>The </a:t>
            </a:r>
            <a:r>
              <a:rPr lang="es-ES" sz="6000" b="1" dirty="0" err="1">
                <a:solidFill>
                  <a:schemeClr val="bg1"/>
                </a:solidFill>
              </a:rPr>
              <a:t>First</a:t>
            </a:r>
            <a:r>
              <a:rPr lang="es-ES" sz="6000" b="1" dirty="0">
                <a:solidFill>
                  <a:schemeClr val="bg1"/>
                </a:solidFill>
              </a:rPr>
              <a:t> Intifada (1987-93</a:t>
            </a:r>
            <a:r>
              <a:rPr lang="es-ES" sz="6000" b="1" dirty="0" smtClean="0">
                <a:solidFill>
                  <a:schemeClr val="bg1"/>
                </a:solidFill>
              </a:rPr>
              <a:t>)</a:t>
            </a:r>
            <a:endParaRPr lang="es-ES" sz="6000" b="1" dirty="0">
              <a:solidFill>
                <a:schemeClr val="bg1"/>
              </a:solidFill>
              <a:latin typeface="Arial" panose="020B0604020202020204" pitchFamily="34" charset="0"/>
              <a:cs typeface="Arial" panose="020B0604020202020204" pitchFamily="34" charset="0"/>
            </a:endParaRPr>
          </a:p>
        </p:txBody>
      </p:sp>
      <p:sp>
        <p:nvSpPr>
          <p:cNvPr id="11" name="Subtítulo 15">
            <a:extLst>
              <a:ext uri="{FF2B5EF4-FFF2-40B4-BE49-F238E27FC236}">
                <a16:creationId xmlns:a16="http://schemas.microsoft.com/office/drawing/2014/main" id="{B7724BC2-CF42-D14A-B8DC-8AD236C5ED7F}"/>
              </a:ext>
            </a:extLst>
          </p:cNvPr>
          <p:cNvSpPr txBox="1">
            <a:spLocks/>
          </p:cNvSpPr>
          <p:nvPr/>
        </p:nvSpPr>
        <p:spPr>
          <a:xfrm>
            <a:off x="6236917" y="4847575"/>
            <a:ext cx="5703518" cy="163345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2000" dirty="0" smtClean="0">
                <a:solidFill>
                  <a:schemeClr val="bg1"/>
                </a:solidFill>
                <a:latin typeface="Arial" panose="020B0604020202020204" pitchFamily="34" charset="0"/>
                <a:cs typeface="Arial" panose="020B0604020202020204" pitchFamily="34" charset="0"/>
              </a:rPr>
              <a:t>Assess the Palestinian uprising.</a:t>
            </a:r>
          </a:p>
          <a:p>
            <a:pPr algn="l">
              <a:lnSpc>
                <a:spcPct val="100000"/>
              </a:lnSpc>
            </a:pPr>
            <a:r>
              <a:rPr lang="en-US" sz="2000" dirty="0" smtClean="0">
                <a:solidFill>
                  <a:schemeClr val="bg1"/>
                </a:solidFill>
                <a:latin typeface="Arial" panose="020B0604020202020204" pitchFamily="34" charset="0"/>
                <a:cs typeface="Arial" panose="020B0604020202020204" pitchFamily="34" charset="0"/>
              </a:rPr>
              <a:t>We suggest printing slides 6-15 for discussion.</a:t>
            </a:r>
            <a:endParaRPr lang="en-GB" sz="20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24493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844800" y="1690688"/>
            <a:ext cx="7874000" cy="4351338"/>
          </a:xfrm>
        </p:spPr>
        <p:txBody>
          <a:bodyPr>
            <a:normAutofit/>
          </a:bodyPr>
          <a:lstStyle/>
          <a:p>
            <a:pPr marL="0" indent="0">
              <a:buNone/>
            </a:pPr>
            <a:r>
              <a:rPr lang="en-GB" dirty="0" smtClean="0">
                <a:solidFill>
                  <a:schemeClr val="accent2"/>
                </a:solidFill>
                <a:latin typeface="Arial Narrow" panose="020B0606020202030204" pitchFamily="34" charset="0"/>
                <a:cs typeface="Arial" panose="020B0604020202020204" pitchFamily="34" charset="0"/>
              </a:rPr>
              <a:t>“In </a:t>
            </a:r>
            <a:r>
              <a:rPr lang="en-GB" dirty="0">
                <a:solidFill>
                  <a:schemeClr val="accent2"/>
                </a:solidFill>
                <a:latin typeface="Arial Narrow" panose="020B0606020202030204" pitchFamily="34" charset="0"/>
                <a:cs typeface="Arial" panose="020B0604020202020204" pitchFamily="34" charset="0"/>
              </a:rPr>
              <a:t>1987 when the Palestinian first Intifada (</a:t>
            </a:r>
            <a:r>
              <a:rPr lang="en-GB" dirty="0" smtClean="0">
                <a:solidFill>
                  <a:schemeClr val="accent2"/>
                </a:solidFill>
                <a:latin typeface="Arial Narrow" panose="020B0606020202030204" pitchFamily="34" charset="0"/>
                <a:cs typeface="Arial" panose="020B0604020202020204" pitchFamily="34" charset="0"/>
              </a:rPr>
              <a:t>uprising</a:t>
            </a:r>
            <a:r>
              <a:rPr lang="en-GB" dirty="0">
                <a:solidFill>
                  <a:schemeClr val="accent2"/>
                </a:solidFill>
                <a:latin typeface="Arial Narrow" panose="020B0606020202030204" pitchFamily="34" charset="0"/>
                <a:cs typeface="Arial" panose="020B0604020202020204" pitchFamily="34" charset="0"/>
              </a:rPr>
              <a:t>) erupted, the women’s movement, like </a:t>
            </a:r>
            <a:r>
              <a:rPr lang="en-GB" dirty="0" smtClean="0">
                <a:solidFill>
                  <a:schemeClr val="accent2"/>
                </a:solidFill>
                <a:latin typeface="Arial Narrow" panose="020B0606020202030204" pitchFamily="34" charset="0"/>
                <a:cs typeface="Arial" panose="020B0604020202020204" pitchFamily="34" charset="0"/>
              </a:rPr>
              <a:t>other mass-based </a:t>
            </a:r>
            <a:r>
              <a:rPr lang="en-GB" dirty="0">
                <a:solidFill>
                  <a:schemeClr val="accent2"/>
                </a:solidFill>
                <a:latin typeface="Arial Narrow" panose="020B0606020202030204" pitchFamily="34" charset="0"/>
                <a:cs typeface="Arial" panose="020B0604020202020204" pitchFamily="34" charset="0"/>
              </a:rPr>
              <a:t>organizations, was able to </a:t>
            </a:r>
            <a:r>
              <a:rPr lang="en-GB" dirty="0" smtClean="0">
                <a:solidFill>
                  <a:schemeClr val="accent2"/>
                </a:solidFill>
                <a:latin typeface="Arial Narrow" panose="020B0606020202030204" pitchFamily="34" charset="0"/>
                <a:cs typeface="Arial" panose="020B0604020202020204" pitchFamily="34" charset="0"/>
              </a:rPr>
              <a:t>respond to </a:t>
            </a:r>
            <a:r>
              <a:rPr lang="en-GB" dirty="0">
                <a:solidFill>
                  <a:schemeClr val="accent2"/>
                </a:solidFill>
                <a:latin typeface="Arial Narrow" panose="020B0606020202030204" pitchFamily="34" charset="0"/>
                <a:cs typeface="Arial" panose="020B0604020202020204" pitchFamily="34" charset="0"/>
              </a:rPr>
              <a:t>people’s aspirations of </a:t>
            </a:r>
            <a:r>
              <a:rPr lang="en-GB" dirty="0" smtClean="0">
                <a:solidFill>
                  <a:schemeClr val="accent2"/>
                </a:solidFill>
                <a:latin typeface="Arial Narrow" panose="020B0606020202030204" pitchFamily="34" charset="0"/>
                <a:cs typeface="Arial" panose="020B0604020202020204" pitchFamily="34" charset="0"/>
              </a:rPr>
              <a:t>independence… Neighbourhood </a:t>
            </a:r>
            <a:r>
              <a:rPr lang="en-GB" dirty="0">
                <a:solidFill>
                  <a:schemeClr val="accent2"/>
                </a:solidFill>
                <a:latin typeface="Arial Narrow" panose="020B0606020202030204" pitchFamily="34" charset="0"/>
                <a:cs typeface="Arial" panose="020B0604020202020204" pitchFamily="34" charset="0"/>
              </a:rPr>
              <a:t>and popular committees </a:t>
            </a:r>
            <a:r>
              <a:rPr lang="en-GB" dirty="0" smtClean="0">
                <a:solidFill>
                  <a:schemeClr val="accent2"/>
                </a:solidFill>
                <a:latin typeface="Arial Narrow" panose="020B0606020202030204" pitchFamily="34" charset="0"/>
                <a:cs typeface="Arial" panose="020B0604020202020204" pitchFamily="34" charset="0"/>
              </a:rPr>
              <a:t>successfully </a:t>
            </a:r>
            <a:r>
              <a:rPr lang="en-GB" dirty="0">
                <a:solidFill>
                  <a:schemeClr val="accent2"/>
                </a:solidFill>
                <a:latin typeface="Arial Narrow" panose="020B0606020202030204" pitchFamily="34" charset="0"/>
                <a:cs typeface="Arial" panose="020B0604020202020204" pitchFamily="34" charset="0"/>
              </a:rPr>
              <a:t>mobilized different sectors of the </a:t>
            </a:r>
            <a:r>
              <a:rPr lang="en-GB" dirty="0" smtClean="0">
                <a:solidFill>
                  <a:schemeClr val="accent2"/>
                </a:solidFill>
                <a:latin typeface="Arial Narrow" panose="020B0606020202030204" pitchFamily="34" charset="0"/>
                <a:cs typeface="Arial" panose="020B0604020202020204" pitchFamily="34" charset="0"/>
              </a:rPr>
              <a:t>society.”</a:t>
            </a:r>
          </a:p>
          <a:p>
            <a:pPr marL="0" indent="0">
              <a:buNone/>
            </a:pPr>
            <a:r>
              <a:rPr lang="en-GB" dirty="0" smtClean="0">
                <a:latin typeface="Arial Narrow" panose="020B0606020202030204" pitchFamily="34" charset="0"/>
                <a:cs typeface="Arial" panose="020B0604020202020204" pitchFamily="34" charset="0"/>
              </a:rPr>
              <a:t>Eileen </a:t>
            </a:r>
            <a:r>
              <a:rPr lang="en-GB" dirty="0" err="1" smtClean="0">
                <a:latin typeface="Arial Narrow" panose="020B0606020202030204" pitchFamily="34" charset="0"/>
                <a:cs typeface="Arial" panose="020B0604020202020204" pitchFamily="34" charset="0"/>
              </a:rPr>
              <a:t>Kuttab</a:t>
            </a:r>
            <a:r>
              <a:rPr lang="en-GB" dirty="0" smtClean="0">
                <a:latin typeface="Arial Narrow" panose="020B0606020202030204" pitchFamily="34" charset="0"/>
                <a:cs typeface="Arial" panose="020B0604020202020204" pitchFamily="34" charset="0"/>
              </a:rPr>
              <a:t>, Palestinian academic and activist</a:t>
            </a:r>
            <a:endParaRPr lang="en-GB" dirty="0">
              <a:latin typeface="Arial Narrow" panose="020B0606020202030204" pitchFamily="34" charset="0"/>
              <a:cs typeface="Arial" panose="020B0604020202020204" pitchFamily="34" charset="0"/>
            </a:endParaRPr>
          </a:p>
        </p:txBody>
      </p:sp>
      <p:pic>
        <p:nvPicPr>
          <p:cNvPr id="7170" name="Picture 2" descr="Image result for eileen kuttab"/>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38200" y="1690688"/>
            <a:ext cx="1778000" cy="284480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12696952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2844800" y="1690688"/>
            <a:ext cx="7874000" cy="4351338"/>
          </a:xfrm>
        </p:spPr>
        <p:txBody>
          <a:bodyPr>
            <a:normAutofit/>
          </a:bodyPr>
          <a:lstStyle/>
          <a:p>
            <a:pPr marL="0" indent="0">
              <a:buNone/>
            </a:pPr>
            <a:r>
              <a:rPr lang="en-GB" dirty="0">
                <a:solidFill>
                  <a:schemeClr val="accent2"/>
                </a:solidFill>
                <a:latin typeface="Arial Narrow" panose="020B0606020202030204" pitchFamily="34" charset="0"/>
                <a:cs typeface="Arial" panose="020B0604020202020204" pitchFamily="34" charset="0"/>
              </a:rPr>
              <a:t>"Our aim was to establish a Jewish state where there was no state, not to destroy an existing state. The main aim of the Palestinians is to destroy the state of </a:t>
            </a:r>
            <a:r>
              <a:rPr lang="en-GB" dirty="0" smtClean="0">
                <a:solidFill>
                  <a:schemeClr val="accent2"/>
                </a:solidFill>
                <a:latin typeface="Arial Narrow" panose="020B0606020202030204" pitchFamily="34" charset="0"/>
                <a:cs typeface="Arial" panose="020B0604020202020204" pitchFamily="34" charset="0"/>
              </a:rPr>
              <a:t>Israel</a:t>
            </a:r>
            <a:r>
              <a:rPr lang="en-GB" dirty="0">
                <a:solidFill>
                  <a:schemeClr val="accent2"/>
                </a:solidFill>
                <a:latin typeface="Arial Narrow" panose="020B0606020202030204" pitchFamily="34" charset="0"/>
                <a:cs typeface="Arial" panose="020B0604020202020204" pitchFamily="34" charset="0"/>
              </a:rPr>
              <a:t>.</a:t>
            </a:r>
            <a:endParaRPr lang="en-GB" dirty="0" smtClean="0">
              <a:solidFill>
                <a:schemeClr val="accent2"/>
              </a:solidFill>
              <a:latin typeface="Arial Narrow" panose="020B0606020202030204" pitchFamily="34" charset="0"/>
              <a:cs typeface="Arial" panose="020B0604020202020204" pitchFamily="34" charset="0"/>
            </a:endParaRPr>
          </a:p>
          <a:p>
            <a:pPr marL="0" indent="0">
              <a:buNone/>
            </a:pPr>
            <a:r>
              <a:rPr lang="en-GB" dirty="0" smtClean="0">
                <a:solidFill>
                  <a:schemeClr val="accent2"/>
                </a:solidFill>
                <a:latin typeface="Arial Narrow" panose="020B0606020202030204" pitchFamily="34" charset="0"/>
                <a:cs typeface="Arial" panose="020B0604020202020204" pitchFamily="34" charset="0"/>
              </a:rPr>
              <a:t>“The </a:t>
            </a:r>
            <a:r>
              <a:rPr lang="en-GB" dirty="0">
                <a:solidFill>
                  <a:schemeClr val="accent2"/>
                </a:solidFill>
                <a:latin typeface="Arial Narrow" panose="020B0606020202030204" pitchFamily="34" charset="0"/>
                <a:cs typeface="Arial" panose="020B0604020202020204" pitchFamily="34" charset="0"/>
              </a:rPr>
              <a:t>driving force for the Arabs is hatred of Israel. Hatred of the Jewish people. Look, we defend ourselves now. But we don't hate the Arabs</a:t>
            </a:r>
            <a:r>
              <a:rPr lang="en-GB" dirty="0" smtClean="0">
                <a:solidFill>
                  <a:schemeClr val="accent2"/>
                </a:solidFill>
                <a:latin typeface="Arial Narrow" panose="020B0606020202030204" pitchFamily="34" charset="0"/>
                <a:cs typeface="Arial" panose="020B0604020202020204" pitchFamily="34" charset="0"/>
              </a:rPr>
              <a:t>.”</a:t>
            </a:r>
          </a:p>
          <a:p>
            <a:pPr marL="0" indent="0">
              <a:buNone/>
            </a:pPr>
            <a:r>
              <a:rPr lang="en-GB" dirty="0" smtClean="0">
                <a:latin typeface="Arial Narrow" panose="020B0606020202030204" pitchFamily="34" charset="0"/>
                <a:cs typeface="Arial" panose="020B0604020202020204" pitchFamily="34" charset="0"/>
              </a:rPr>
              <a:t>Israeli Prime Minister </a:t>
            </a:r>
            <a:r>
              <a:rPr lang="en-GB" dirty="0" err="1" smtClean="0">
                <a:latin typeface="Arial Narrow" panose="020B0606020202030204" pitchFamily="34" charset="0"/>
                <a:cs typeface="Arial" panose="020B0604020202020204" pitchFamily="34" charset="0"/>
              </a:rPr>
              <a:t>Yitzak</a:t>
            </a:r>
            <a:r>
              <a:rPr lang="en-GB" dirty="0" smtClean="0">
                <a:latin typeface="Arial Narrow" panose="020B0606020202030204" pitchFamily="34" charset="0"/>
                <a:cs typeface="Arial" panose="020B0604020202020204" pitchFamily="34" charset="0"/>
              </a:rPr>
              <a:t> Shamir, 1988</a:t>
            </a:r>
          </a:p>
        </p:txBody>
      </p:sp>
      <p:pic>
        <p:nvPicPr>
          <p:cNvPr id="8194" name="Picture 2" descr="Image result for yitzhak shamir wikipedia"/>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49300" y="1620838"/>
            <a:ext cx="2095500" cy="2790825"/>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4876922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3"/>
          <p:cNvPicPr>
            <a:picLocks noChangeAspect="1"/>
          </p:cNvPicPr>
          <p:nvPr/>
        </p:nvPicPr>
        <p:blipFill>
          <a:blip r:embed="rId2"/>
          <a:stretch>
            <a:fillRect/>
          </a:stretch>
        </p:blipFill>
        <p:spPr>
          <a:xfrm>
            <a:off x="-5965825" y="95250"/>
            <a:ext cx="5800725" cy="6762750"/>
          </a:xfrm>
          <a:prstGeom prst="rect">
            <a:avLst/>
          </a:prstGeom>
        </p:spPr>
      </p:pic>
      <p:sp>
        <p:nvSpPr>
          <p:cNvPr id="6" name="Content Placeholder 2"/>
          <p:cNvSpPr txBox="1">
            <a:spLocks/>
          </p:cNvSpPr>
          <p:nvPr/>
        </p:nvSpPr>
        <p:spPr>
          <a:xfrm>
            <a:off x="2512646" y="1374039"/>
            <a:ext cx="7874000" cy="435133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accent2"/>
                </a:solidFill>
                <a:latin typeface="Arial Narrow" panose="020B0606020202030204" pitchFamily="34" charset="0"/>
                <a:cs typeface="Arial" panose="020B0604020202020204" pitchFamily="34" charset="0"/>
              </a:rPr>
              <a:t>“Our people’s glorious uprising continues. We affirm the need to express solidarity with people wherever they are. We continue to be loyal to the pure blood of our martyrs and to our detained brothers. We re-iterate our rejection of the occupation and its policy of repression, represented in the policy of deportation, mass-arrests, curfews, and the demolition of houses…</a:t>
            </a:r>
          </a:p>
          <a:p>
            <a:pPr marL="0" indent="0">
              <a:buFont typeface="Arial" panose="020B0604020202020204" pitchFamily="34" charset="0"/>
              <a:buNone/>
            </a:pPr>
            <a:r>
              <a:rPr lang="en-GB" dirty="0" smtClean="0">
                <a:solidFill>
                  <a:schemeClr val="accent2"/>
                </a:solidFill>
                <a:latin typeface="Arial Narrow" panose="020B0606020202030204" pitchFamily="34" charset="0"/>
                <a:cs typeface="Arial" panose="020B0604020202020204" pitchFamily="34" charset="0"/>
              </a:rPr>
              <a:t>“All sectors of our heroic people in every location should abide by the call or a general and comprehensive strike until Wednesday evening.”</a:t>
            </a:r>
          </a:p>
          <a:p>
            <a:pPr marL="0" indent="0">
              <a:buFont typeface="Arial" panose="020B0604020202020204" pitchFamily="34" charset="0"/>
              <a:buNone/>
            </a:pPr>
            <a:r>
              <a:rPr lang="en-GB" dirty="0" smtClean="0">
                <a:latin typeface="Arial Narrow" panose="020B0606020202030204" pitchFamily="34" charset="0"/>
                <a:cs typeface="Arial" panose="020B0604020202020204" pitchFamily="34" charset="0"/>
              </a:rPr>
              <a:t>Palestinian leaflet in early 1988</a:t>
            </a:r>
            <a:endParaRPr lang="en-GB" dirty="0">
              <a:latin typeface="Arial Narrow" panose="020B0606020202030204" pitchFamily="34" charset="0"/>
              <a:cs typeface="Arial" panose="020B0604020202020204" pitchFamily="34" charset="0"/>
            </a:endParaRPr>
          </a:p>
        </p:txBody>
      </p:sp>
      <p:sp>
        <p:nvSpPr>
          <p:cNvPr id="7"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3371951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1032" name="Picture 8" descr="Image result for mubarak awad"/>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8880" y="1825625"/>
            <a:ext cx="2018903" cy="201890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3138463" y="1690688"/>
            <a:ext cx="7008000" cy="1692000"/>
          </a:xfrm>
          <a:prstGeom prst="rect">
            <a:avLst/>
          </a:prstGeom>
        </p:spPr>
      </p:pic>
      <p:sp>
        <p:nvSpPr>
          <p:cNvPr id="6"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
        <p:nvSpPr>
          <p:cNvPr id="7" name="Content Placeholder 6"/>
          <p:cNvSpPr>
            <a:spLocks noGrp="1"/>
          </p:cNvSpPr>
          <p:nvPr>
            <p:ph idx="1"/>
          </p:nvPr>
        </p:nvSpPr>
        <p:spPr/>
        <p:txBody>
          <a:bodyPr/>
          <a:lstStyle/>
          <a:p>
            <a:endParaRPr lang="en-GB"/>
          </a:p>
        </p:txBody>
      </p:sp>
    </p:spTree>
    <p:extLst>
      <p:ext uri="{BB962C8B-B14F-4D97-AF65-F5344CB8AC3E}">
        <p14:creationId xmlns:p14="http://schemas.microsoft.com/office/powerpoint/2010/main" val="1864488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Content Placeholder 2"/>
          <p:cNvSpPr txBox="1">
            <a:spLocks/>
          </p:cNvSpPr>
          <p:nvPr/>
        </p:nvSpPr>
        <p:spPr>
          <a:xfrm>
            <a:off x="2667000" y="1825625"/>
            <a:ext cx="78740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dirty="0" smtClean="0">
                <a:solidFill>
                  <a:schemeClr val="accent2"/>
                </a:solidFill>
                <a:latin typeface="Arial Narrow" panose="020B0606020202030204" pitchFamily="34" charset="0"/>
                <a:cs typeface="Arial" panose="020B0604020202020204" pitchFamily="34" charset="0"/>
              </a:rPr>
              <a:t>“They are requested to block roads during the days of the general strike and to permit only doctors' cars to pass. They are to write national slogans [ on walls] ... and sign them solely in the name of the United National Command. They are to raise banners, organize demonstrations and burn tires, throw stones [and hurl] Molotov cocktails.” </a:t>
            </a:r>
            <a:r>
              <a:rPr lang="en-GB" dirty="0" smtClean="0">
                <a:latin typeface="Arial Narrow" panose="020B0606020202030204" pitchFamily="34" charset="0"/>
                <a:cs typeface="Arial" panose="020B0604020202020204" pitchFamily="34" charset="0"/>
              </a:rPr>
              <a:t>Palestinian leaflet produced by the United National Command in 1988</a:t>
            </a:r>
            <a:endParaRPr lang="en-GB" dirty="0">
              <a:latin typeface="Arial Narrow" panose="020B0606020202030204" pitchFamily="34" charset="0"/>
              <a:cs typeface="Arial" panose="020B0604020202020204" pitchFamily="34" charset="0"/>
            </a:endParaRPr>
          </a:p>
        </p:txBody>
      </p:sp>
      <p:sp>
        <p:nvSpPr>
          <p:cNvPr id="5"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25663632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200" y="1690688"/>
            <a:ext cx="2004640" cy="2304717"/>
          </a:xfrm>
          <a:prstGeom prst="rect">
            <a:avLst/>
          </a:prstGeom>
        </p:spPr>
      </p:pic>
      <p:pic>
        <p:nvPicPr>
          <p:cNvPr id="6" name="Picture 5"/>
          <p:cNvPicPr>
            <a:picLocks noChangeAspect="1"/>
          </p:cNvPicPr>
          <p:nvPr/>
        </p:nvPicPr>
        <p:blipFill>
          <a:blip r:embed="rId3"/>
          <a:stretch>
            <a:fillRect/>
          </a:stretch>
        </p:blipFill>
        <p:spPr>
          <a:xfrm>
            <a:off x="3054800" y="1472963"/>
            <a:ext cx="7200000" cy="4704000"/>
          </a:xfrm>
          <a:prstGeom prst="rect">
            <a:avLst/>
          </a:prstGeom>
        </p:spPr>
      </p:pic>
      <p:sp>
        <p:nvSpPr>
          <p:cNvPr id="7"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456147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Video and other resources</a:t>
            </a:r>
            <a:endParaRPr lang="en-GB" dirty="0">
              <a:solidFill>
                <a:schemeClr val="accent2"/>
              </a:solidFill>
            </a:endParaRPr>
          </a:p>
        </p:txBody>
      </p:sp>
      <p:sp>
        <p:nvSpPr>
          <p:cNvPr id="3" name="Content Placeholder 2"/>
          <p:cNvSpPr>
            <a:spLocks noGrp="1"/>
          </p:cNvSpPr>
          <p:nvPr>
            <p:ph idx="1"/>
          </p:nvPr>
        </p:nvSpPr>
        <p:spPr/>
        <p:txBody>
          <a:bodyPr>
            <a:normAutofit/>
          </a:bodyPr>
          <a:lstStyle/>
          <a:p>
            <a:r>
              <a:rPr lang="en-GB" dirty="0" smtClean="0"/>
              <a:t>Useful </a:t>
            </a:r>
            <a:r>
              <a:rPr lang="en-GB" dirty="0"/>
              <a:t>video: The first </a:t>
            </a:r>
            <a:r>
              <a:rPr lang="en-GB" dirty="0" smtClean="0"/>
              <a:t>Intifada and </a:t>
            </a:r>
            <a:r>
              <a:rPr lang="en-GB" dirty="0"/>
              <a:t>Palestinian </a:t>
            </a:r>
            <a:r>
              <a:rPr lang="en-GB" dirty="0" smtClean="0"/>
              <a:t>consciousness | http</a:t>
            </a:r>
            <a:r>
              <a:rPr lang="en-GB" dirty="0"/>
              <a:t>://</a:t>
            </a:r>
            <a:r>
              <a:rPr lang="en-GB" dirty="0" smtClean="0"/>
              <a:t>www.bbc.co.uk/education/clips/zthk2hv</a:t>
            </a:r>
            <a:endParaRPr lang="en-GB" dirty="0"/>
          </a:p>
          <a:p>
            <a:r>
              <a:rPr lang="en-GB" dirty="0" smtClean="0"/>
              <a:t>Middle </a:t>
            </a:r>
            <a:r>
              <a:rPr lang="en-GB" dirty="0"/>
              <a:t>East </a:t>
            </a:r>
            <a:r>
              <a:rPr lang="en-GB" dirty="0" smtClean="0"/>
              <a:t>Monitor: Remembering </a:t>
            </a:r>
            <a:r>
              <a:rPr lang="en-GB" dirty="0"/>
              <a:t>the First Intifada (</a:t>
            </a:r>
            <a:r>
              <a:rPr lang="en-GB" dirty="0" smtClean="0"/>
              <a:t>3 min </a:t>
            </a:r>
            <a:r>
              <a:rPr lang="en-GB" dirty="0"/>
              <a:t>primer) </a:t>
            </a:r>
            <a:r>
              <a:rPr lang="en-GB" dirty="0">
                <a:hlinkClick r:id="rId2"/>
              </a:rPr>
              <a:t>https://</a:t>
            </a:r>
            <a:r>
              <a:rPr lang="en-GB" dirty="0" smtClean="0">
                <a:hlinkClick r:id="rId2"/>
              </a:rPr>
              <a:t>www.youtube.com/watch?v=So4GNOG5iHM</a:t>
            </a:r>
            <a:endParaRPr lang="en-GB" dirty="0" smtClean="0"/>
          </a:p>
          <a:p>
            <a:r>
              <a:rPr lang="en-GB" dirty="0">
                <a:hlinkClick r:id="rId3"/>
              </a:rPr>
              <a:t>https://www.middleeastmonitor.com/specials/first_intifada</a:t>
            </a:r>
            <a:r>
              <a:rPr lang="en-GB" dirty="0" smtClean="0">
                <a:hlinkClick r:id="rId3"/>
              </a:rPr>
              <a:t>/</a:t>
            </a:r>
            <a:r>
              <a:rPr lang="en-GB" dirty="0" smtClean="0"/>
              <a:t> </a:t>
            </a:r>
            <a:endParaRPr lang="en-GB" dirty="0"/>
          </a:p>
        </p:txBody>
      </p:sp>
    </p:spTree>
    <p:extLst>
      <p:ext uri="{BB962C8B-B14F-4D97-AF65-F5344CB8AC3E}">
        <p14:creationId xmlns:p14="http://schemas.microsoft.com/office/powerpoint/2010/main" val="38430384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2"/>
                </a:solidFill>
                <a:latin typeface="Arial" panose="020B0604020202020204" pitchFamily="34" charset="0"/>
                <a:cs typeface="Arial" panose="020B0604020202020204" pitchFamily="34" charset="0"/>
              </a:rPr>
              <a:t>The First Intifada</a:t>
            </a:r>
            <a:endParaRPr lang="en-GB" b="1" dirty="0">
              <a:solidFill>
                <a:schemeClr val="accent2"/>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428810"/>
            <a:ext cx="10515600" cy="4351338"/>
          </a:xfrm>
          <a:solidFill>
            <a:schemeClr val="accent2"/>
          </a:solidFill>
        </p:spPr>
        <p:txBody>
          <a:bodyPr>
            <a:normAutofit fontScale="92500" lnSpcReduction="10000"/>
          </a:bodyPr>
          <a:lstStyle/>
          <a:p>
            <a:pPr marL="0" indent="0">
              <a:buNone/>
            </a:pPr>
            <a:r>
              <a:rPr lang="en-GB" b="1" dirty="0">
                <a:solidFill>
                  <a:schemeClr val="bg1"/>
                </a:solidFill>
              </a:rPr>
              <a:t>Journaling Questions:</a:t>
            </a:r>
          </a:p>
          <a:p>
            <a:pPr marL="0" indent="0">
              <a:buNone/>
            </a:pPr>
            <a:r>
              <a:rPr lang="en-GB" dirty="0">
                <a:solidFill>
                  <a:schemeClr val="bg1"/>
                </a:solidFill>
              </a:rPr>
              <a:t>1. What was the intifada?</a:t>
            </a:r>
          </a:p>
          <a:p>
            <a:pPr marL="0" indent="0">
              <a:buNone/>
            </a:pPr>
            <a:r>
              <a:rPr lang="en-GB" dirty="0">
                <a:solidFill>
                  <a:schemeClr val="bg1"/>
                </a:solidFill>
              </a:rPr>
              <a:t>2. Look at the image of </a:t>
            </a:r>
            <a:r>
              <a:rPr lang="en-GB" dirty="0" err="1">
                <a:solidFill>
                  <a:schemeClr val="bg1"/>
                </a:solidFill>
              </a:rPr>
              <a:t>Faris</a:t>
            </a:r>
            <a:r>
              <a:rPr lang="en-GB" dirty="0">
                <a:solidFill>
                  <a:schemeClr val="bg1"/>
                </a:solidFill>
              </a:rPr>
              <a:t> </a:t>
            </a:r>
            <a:r>
              <a:rPr lang="en-GB" dirty="0" err="1">
                <a:solidFill>
                  <a:schemeClr val="bg1"/>
                </a:solidFill>
              </a:rPr>
              <a:t>Odeh</a:t>
            </a:r>
            <a:r>
              <a:rPr lang="en-GB" dirty="0">
                <a:solidFill>
                  <a:schemeClr val="bg1"/>
                </a:solidFill>
              </a:rPr>
              <a:t>, </a:t>
            </a:r>
            <a:r>
              <a:rPr lang="en-GB" dirty="0" smtClean="0">
                <a:solidFill>
                  <a:schemeClr val="bg1"/>
                </a:solidFill>
              </a:rPr>
              <a:t>a Palestinian boy throwing a stone at a tank </a:t>
            </a:r>
            <a:r>
              <a:rPr lang="en-GB" dirty="0">
                <a:solidFill>
                  <a:schemeClr val="bg1"/>
                </a:solidFill>
              </a:rPr>
              <a:t>in the Second </a:t>
            </a:r>
            <a:r>
              <a:rPr lang="en-GB" dirty="0" smtClean="0">
                <a:solidFill>
                  <a:schemeClr val="bg1"/>
                </a:solidFill>
              </a:rPr>
              <a:t>Intifada; why </a:t>
            </a:r>
            <a:r>
              <a:rPr lang="en-GB" dirty="0">
                <a:solidFill>
                  <a:schemeClr val="bg1"/>
                </a:solidFill>
              </a:rPr>
              <a:t>do you think the intifadas </a:t>
            </a:r>
            <a:r>
              <a:rPr lang="en-GB" dirty="0" smtClean="0">
                <a:solidFill>
                  <a:schemeClr val="bg1"/>
                </a:solidFill>
              </a:rPr>
              <a:t>are described </a:t>
            </a:r>
            <a:r>
              <a:rPr lang="en-GB" dirty="0">
                <a:solidFill>
                  <a:schemeClr val="bg1"/>
                </a:solidFill>
              </a:rPr>
              <a:t>as “asymmetric warfare”?</a:t>
            </a:r>
          </a:p>
          <a:p>
            <a:pPr marL="0" indent="0">
              <a:buNone/>
            </a:pPr>
            <a:r>
              <a:rPr lang="en-GB" dirty="0">
                <a:solidFill>
                  <a:schemeClr val="bg1"/>
                </a:solidFill>
              </a:rPr>
              <a:t>3. How successful was the First </a:t>
            </a:r>
            <a:r>
              <a:rPr lang="en-GB" dirty="0" smtClean="0">
                <a:solidFill>
                  <a:schemeClr val="bg1"/>
                </a:solidFill>
              </a:rPr>
              <a:t>Intifada for Palestinians and </a:t>
            </a:r>
            <a:r>
              <a:rPr lang="en-GB" dirty="0">
                <a:solidFill>
                  <a:schemeClr val="bg1"/>
                </a:solidFill>
              </a:rPr>
              <a:t>why?</a:t>
            </a:r>
          </a:p>
          <a:p>
            <a:pPr marL="0" indent="0">
              <a:buNone/>
            </a:pPr>
            <a:r>
              <a:rPr lang="en-GB" dirty="0">
                <a:solidFill>
                  <a:schemeClr val="bg1"/>
                </a:solidFill>
              </a:rPr>
              <a:t>4. How far do you agree </a:t>
            </a:r>
            <a:r>
              <a:rPr lang="en-GB" dirty="0" smtClean="0">
                <a:solidFill>
                  <a:schemeClr val="bg1"/>
                </a:solidFill>
              </a:rPr>
              <a:t>with Mubarak </a:t>
            </a:r>
            <a:r>
              <a:rPr lang="en-GB" dirty="0" err="1">
                <a:solidFill>
                  <a:schemeClr val="bg1"/>
                </a:solidFill>
              </a:rPr>
              <a:t>Awad’s</a:t>
            </a:r>
            <a:r>
              <a:rPr lang="en-GB" dirty="0">
                <a:solidFill>
                  <a:schemeClr val="bg1"/>
                </a:solidFill>
              </a:rPr>
              <a:t> statement,</a:t>
            </a:r>
          </a:p>
          <a:p>
            <a:pPr marL="0" indent="0">
              <a:buNone/>
            </a:pPr>
            <a:r>
              <a:rPr lang="en-GB" dirty="0">
                <a:solidFill>
                  <a:schemeClr val="bg1"/>
                </a:solidFill>
              </a:rPr>
              <a:t>‘As long as we choose </a:t>
            </a:r>
            <a:r>
              <a:rPr lang="en-GB" dirty="0" smtClean="0">
                <a:solidFill>
                  <a:schemeClr val="bg1"/>
                </a:solidFill>
              </a:rPr>
              <a:t>violence Israel </a:t>
            </a:r>
            <a:r>
              <a:rPr lang="en-GB" dirty="0">
                <a:solidFill>
                  <a:schemeClr val="bg1"/>
                </a:solidFill>
              </a:rPr>
              <a:t>will always defeat us</a:t>
            </a:r>
            <a:r>
              <a:rPr lang="en-GB" dirty="0" smtClean="0">
                <a:solidFill>
                  <a:schemeClr val="bg1"/>
                </a:solidFill>
              </a:rPr>
              <a:t>’?</a:t>
            </a:r>
          </a:p>
          <a:p>
            <a:pPr marL="0" indent="0">
              <a:buNone/>
            </a:pPr>
            <a:endParaRPr lang="en-GB" dirty="0" smtClean="0">
              <a:solidFill>
                <a:schemeClr val="bg1"/>
              </a:solidFill>
            </a:endParaRPr>
          </a:p>
          <a:p>
            <a:pPr marL="0" indent="0">
              <a:buNone/>
            </a:pPr>
            <a:r>
              <a:rPr lang="en-US" b="1" dirty="0" smtClean="0">
                <a:solidFill>
                  <a:schemeClr val="bg1"/>
                </a:solidFill>
              </a:rPr>
              <a:t>5. Would you have chosen violence or nonviolence?</a:t>
            </a:r>
            <a:endParaRPr lang="en-GB" b="1" dirty="0">
              <a:solidFill>
                <a:schemeClr val="bg1"/>
              </a:solidFill>
            </a:endParaRPr>
          </a:p>
        </p:txBody>
      </p:sp>
    </p:spTree>
    <p:extLst>
      <p:ext uri="{BB962C8B-B14F-4D97-AF65-F5344CB8AC3E}">
        <p14:creationId xmlns:p14="http://schemas.microsoft.com/office/powerpoint/2010/main" val="1198259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solidFill>
                  <a:schemeClr val="accent2"/>
                </a:solidFill>
                <a:latin typeface="Arial" panose="020B0604020202020204" pitchFamily="34" charset="0"/>
                <a:cs typeface="Arial" panose="020B0604020202020204" pitchFamily="34" charset="0"/>
              </a:rPr>
              <a:t>Consequences of the intifada</a:t>
            </a:r>
            <a:endParaRPr lang="en-GB" b="1" dirty="0">
              <a:solidFill>
                <a:schemeClr val="accent2"/>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690688"/>
            <a:ext cx="10515600" cy="4486275"/>
          </a:xfrm>
        </p:spPr>
        <p:txBody>
          <a:bodyPr>
            <a:normAutofit fontScale="92500" lnSpcReduction="20000"/>
          </a:bodyPr>
          <a:lstStyle/>
          <a:p>
            <a:r>
              <a:rPr lang="en-GB" dirty="0" smtClean="0">
                <a:latin typeface="Arial" panose="020B0604020202020204" pitchFamily="34" charset="0"/>
                <a:cs typeface="Arial" panose="020B0604020202020204" pitchFamily="34" charset="0"/>
              </a:rPr>
              <a:t>800 Palestinians were killed </a:t>
            </a:r>
            <a:r>
              <a:rPr lang="en-GB" dirty="0">
                <a:latin typeface="Arial" panose="020B0604020202020204" pitchFamily="34" charset="0"/>
                <a:cs typeface="Arial" panose="020B0604020202020204" pitchFamily="34" charset="0"/>
              </a:rPr>
              <a:t>and 16,000 </a:t>
            </a:r>
            <a:r>
              <a:rPr lang="en-GB" dirty="0" smtClean="0">
                <a:latin typeface="Arial" panose="020B0604020202020204" pitchFamily="34" charset="0"/>
                <a:cs typeface="Arial" panose="020B0604020202020204" pitchFamily="34" charset="0"/>
              </a:rPr>
              <a:t>imprisoned by Israeli security forces</a:t>
            </a:r>
          </a:p>
          <a:p>
            <a:r>
              <a:rPr lang="en-US" dirty="0" smtClean="0"/>
              <a:t>160 Israelis were killed including 100 civilians.</a:t>
            </a:r>
            <a:endParaRPr lang="en-GB" dirty="0" smtClean="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rPr>
              <a:t>Increased sympathy for Palestinians around the world.</a:t>
            </a:r>
          </a:p>
          <a:p>
            <a:r>
              <a:rPr lang="en-GB" dirty="0" smtClean="0">
                <a:latin typeface="Arial" panose="020B0604020202020204" pitchFamily="34" charset="0"/>
                <a:cs typeface="Arial" panose="020B0604020202020204" pitchFamily="34" charset="0"/>
              </a:rPr>
              <a:t>USA policy shifted, saying Israeli settlements were The USA said it would open negotiations with the Palestinians</a:t>
            </a:r>
          </a:p>
          <a:p>
            <a:r>
              <a:rPr lang="en-GB" dirty="0" smtClean="0">
                <a:latin typeface="Arial" panose="020B0604020202020204" pitchFamily="34" charset="0"/>
                <a:cs typeface="Arial" panose="020B0604020202020204" pitchFamily="34" charset="0"/>
              </a:rPr>
              <a:t>Yasser Arafat, leader of the Palestinian Leadership Organisation (PLO), and Yasser Arafat, accepted the state of Israel and renounced terrorism</a:t>
            </a:r>
          </a:p>
          <a:p>
            <a:r>
              <a:rPr lang="en-GB" dirty="0" smtClean="0">
                <a:latin typeface="Arial" panose="020B0604020202020204" pitchFamily="34" charset="0"/>
                <a:cs typeface="Arial" panose="020B0604020202020204" pitchFamily="34" charset="0"/>
              </a:rPr>
              <a:t>Jordan relinquished its claim on the West Bank in favour of the Palestinians</a:t>
            </a:r>
          </a:p>
          <a:p>
            <a:r>
              <a:rPr lang="en-GB" dirty="0" smtClean="0">
                <a:latin typeface="Arial" panose="020B0604020202020204" pitchFamily="34" charset="0"/>
                <a:cs typeface="Arial" panose="020B0604020202020204" pitchFamily="34" charset="0"/>
              </a:rPr>
              <a:t>In Israel, </a:t>
            </a:r>
            <a:r>
              <a:rPr lang="en-GB" dirty="0">
                <a:latin typeface="Arial" panose="020B0604020202020204" pitchFamily="34" charset="0"/>
                <a:cs typeface="Arial" panose="020B0604020202020204" pitchFamily="34" charset="0"/>
              </a:rPr>
              <a:t>a Labour Party government that was committed to implementing Palestinian </a:t>
            </a:r>
            <a:r>
              <a:rPr lang="en-GB" dirty="0" smtClean="0">
                <a:latin typeface="Arial" panose="020B0604020202020204" pitchFamily="34" charset="0"/>
                <a:cs typeface="Arial" panose="020B0604020202020204" pitchFamily="34" charset="0"/>
              </a:rPr>
              <a:t>autonomy was elected in 1992.</a:t>
            </a:r>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3846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rPr>
              <a:t>Intifada</a:t>
            </a:r>
            <a:endParaRPr lang="en-GB" b="1" dirty="0">
              <a:solidFill>
                <a:schemeClr val="accent2"/>
              </a:solidFill>
            </a:endParaRPr>
          </a:p>
        </p:txBody>
      </p:sp>
      <p:sp>
        <p:nvSpPr>
          <p:cNvPr id="3" name="Content Placeholder 2"/>
          <p:cNvSpPr>
            <a:spLocks noGrp="1"/>
          </p:cNvSpPr>
          <p:nvPr>
            <p:ph idx="1"/>
          </p:nvPr>
        </p:nvSpPr>
        <p:spPr>
          <a:xfrm>
            <a:off x="838200" y="1564368"/>
            <a:ext cx="6578600" cy="4351338"/>
          </a:xfrm>
        </p:spPr>
        <p:txBody>
          <a:bodyPr>
            <a:normAutofit lnSpcReduction="10000"/>
          </a:bodyPr>
          <a:lstStyle/>
          <a:p>
            <a:pPr marL="0" indent="0">
              <a:buNone/>
            </a:pPr>
            <a:r>
              <a:rPr lang="en-GB" dirty="0"/>
              <a:t>The Arabic word “intifada” literally </a:t>
            </a:r>
            <a:r>
              <a:rPr lang="en-GB" dirty="0" smtClean="0"/>
              <a:t>means “shaking </a:t>
            </a:r>
            <a:r>
              <a:rPr lang="en-GB" dirty="0"/>
              <a:t>off.” It was used to </a:t>
            </a:r>
            <a:r>
              <a:rPr lang="en-GB" dirty="0" smtClean="0"/>
              <a:t>describe a </a:t>
            </a:r>
            <a:r>
              <a:rPr lang="en-GB" dirty="0"/>
              <a:t>Palestinian uprising against </a:t>
            </a:r>
            <a:r>
              <a:rPr lang="en-GB" dirty="0" smtClean="0"/>
              <a:t>Israel’s occupation </a:t>
            </a:r>
            <a:r>
              <a:rPr lang="en-GB" dirty="0"/>
              <a:t>of the West Bank and Gaza</a:t>
            </a:r>
            <a:r>
              <a:rPr lang="en-GB" dirty="0" smtClean="0"/>
              <a:t>.</a:t>
            </a:r>
          </a:p>
          <a:p>
            <a:pPr marL="0" indent="0">
              <a:buNone/>
            </a:pPr>
            <a:r>
              <a:rPr lang="en-US" dirty="0" smtClean="0"/>
              <a:t>Palestinians used involved violent and nonviolent resistance. Some insisted on using nonviolent methods while others felt armed fighting was justified. </a:t>
            </a:r>
          </a:p>
          <a:p>
            <a:pPr marL="0" indent="0">
              <a:buNone/>
            </a:pPr>
            <a:r>
              <a:rPr lang="en-US" dirty="0" smtClean="0"/>
              <a:t>Would you have chosen violence or nonviolence?</a:t>
            </a:r>
            <a:endParaRPr lang="en-GB" dirty="0"/>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2</a:t>
            </a:fld>
            <a:endParaRPr lang="en-GB"/>
          </a:p>
        </p:txBody>
      </p:sp>
    </p:spTree>
    <p:extLst>
      <p:ext uri="{BB962C8B-B14F-4D97-AF65-F5344CB8AC3E}">
        <p14:creationId xmlns:p14="http://schemas.microsoft.com/office/powerpoint/2010/main" val="17386334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2"/>
                </a:solidFill>
                <a:latin typeface="Arial" panose="020B0604020202020204" pitchFamily="34" charset="0"/>
                <a:cs typeface="Arial" panose="020B0604020202020204" pitchFamily="34" charset="0"/>
              </a:rPr>
              <a:t>“Asymmetric conflict”</a:t>
            </a:r>
            <a:endParaRPr lang="en-GB" dirty="0">
              <a:solidFill>
                <a:schemeClr val="accent2"/>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409471">
            <a:off x="2531726" y="1380010"/>
            <a:ext cx="6544203" cy="530080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Content Placeholder 2"/>
          <p:cNvSpPr txBox="1">
            <a:spLocks/>
          </p:cNvSpPr>
          <p:nvPr/>
        </p:nvSpPr>
        <p:spPr>
          <a:xfrm>
            <a:off x="2616530" y="5925388"/>
            <a:ext cx="5656613" cy="707641"/>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err="1" smtClean="0">
                <a:solidFill>
                  <a:schemeClr val="bg1"/>
                </a:solidFill>
              </a:rPr>
              <a:t>Faris</a:t>
            </a:r>
            <a:r>
              <a:rPr lang="en-US" sz="1800" dirty="0" smtClean="0">
                <a:solidFill>
                  <a:schemeClr val="bg1"/>
                </a:solidFill>
              </a:rPr>
              <a:t> </a:t>
            </a:r>
            <a:r>
              <a:rPr lang="en-US" sz="1800" dirty="0" err="1" smtClean="0">
                <a:solidFill>
                  <a:schemeClr val="bg1"/>
                </a:solidFill>
              </a:rPr>
              <a:t>Odeh</a:t>
            </a:r>
            <a:r>
              <a:rPr lang="en-US" sz="1800" dirty="0" smtClean="0">
                <a:solidFill>
                  <a:schemeClr val="bg1"/>
                </a:solidFill>
              </a:rPr>
              <a:t> confronts an Israeli tank with a stone.</a:t>
            </a:r>
            <a:endParaRPr lang="en-GB" sz="1800" dirty="0">
              <a:solidFill>
                <a:schemeClr val="bg1"/>
              </a:solidFill>
            </a:endParaRPr>
          </a:p>
        </p:txBody>
      </p:sp>
    </p:spTree>
    <p:extLst>
      <p:ext uri="{BB962C8B-B14F-4D97-AF65-F5344CB8AC3E}">
        <p14:creationId xmlns:p14="http://schemas.microsoft.com/office/powerpoint/2010/main" val="5078665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solidFill>
                  <a:schemeClr val="accent2"/>
                </a:solidFill>
                <a:latin typeface="Arial" panose="020B0604020202020204" pitchFamily="34" charset="0"/>
                <a:cs typeface="Arial" panose="020B0604020202020204" pitchFamily="34" charset="0"/>
              </a:rPr>
              <a:t>Video: </a:t>
            </a:r>
            <a:r>
              <a:rPr lang="en-GB" i="1" dirty="0" smtClean="0">
                <a:latin typeface="Arial" panose="020B0604020202020204" pitchFamily="34" charset="0"/>
                <a:cs typeface="Arial" panose="020B0604020202020204" pitchFamily="34" charset="0"/>
              </a:rPr>
              <a:t>Remembering </a:t>
            </a:r>
            <a:r>
              <a:rPr lang="en-GB" i="1" dirty="0">
                <a:latin typeface="Arial" panose="020B0604020202020204" pitchFamily="34" charset="0"/>
                <a:cs typeface="Arial" panose="020B0604020202020204" pitchFamily="34" charset="0"/>
              </a:rPr>
              <a:t>the First </a:t>
            </a:r>
            <a:r>
              <a:rPr lang="en-GB" i="1" dirty="0" smtClean="0">
                <a:latin typeface="Arial" panose="020B0604020202020204" pitchFamily="34" charset="0"/>
                <a:cs typeface="Arial" panose="020B0604020202020204" pitchFamily="34" charset="0"/>
              </a:rPr>
              <a:t>Intifada</a:t>
            </a:r>
            <a:endParaRPr lang="en-GB"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935525" y="5007292"/>
            <a:ext cx="5327252" cy="899468"/>
          </a:xfrm>
        </p:spPr>
        <p:txBody>
          <a:bodyPr/>
          <a:lstStyle/>
          <a:p>
            <a:pPr marL="0" indent="0">
              <a:buNone/>
            </a:pPr>
            <a:r>
              <a:rPr lang="en-GB" dirty="0">
                <a:hlinkClick r:id="rId2" tooltip="Share link"/>
              </a:rPr>
              <a:t>https://youtu.be/So4GNOG5iHM</a:t>
            </a:r>
            <a:endParaRPr lang="en-GB" dirty="0"/>
          </a:p>
          <a:p>
            <a:pPr marL="0" indent="0">
              <a:buNone/>
            </a:pPr>
            <a:endParaRPr lang="en-GB" dirty="0"/>
          </a:p>
        </p:txBody>
      </p:sp>
      <p:pic>
        <p:nvPicPr>
          <p:cNvPr id="4" name="Picture 3">
            <a:hlinkClick r:id="rId2"/>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35525" y="1593410"/>
            <a:ext cx="6069124" cy="3413882"/>
          </a:xfrm>
          <a:prstGeom prst="rect">
            <a:avLst/>
          </a:prstGeom>
        </p:spPr>
      </p:pic>
    </p:spTree>
    <p:extLst>
      <p:ext uri="{BB962C8B-B14F-4D97-AF65-F5344CB8AC3E}">
        <p14:creationId xmlns:p14="http://schemas.microsoft.com/office/powerpoint/2010/main" val="1038454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latin typeface="Arial" panose="020B0604020202020204" pitchFamily="34" charset="0"/>
                <a:cs typeface="Arial" panose="020B0604020202020204" pitchFamily="34" charset="0"/>
              </a:rPr>
              <a:t>Try a silent conversation</a:t>
            </a:r>
            <a:endParaRPr lang="en-GB" b="1" dirty="0">
              <a:solidFill>
                <a:schemeClr val="accent2"/>
              </a:solidFill>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rotWithShape="1">
          <a:blip r:embed="rId2" cstate="email">
            <a:extLst>
              <a:ext uri="{BEBA8EAE-BF5A-486C-A8C5-ECC9F3942E4B}">
                <a14:imgProps xmlns:a14="http://schemas.microsoft.com/office/drawing/2010/main">
                  <a14:imgLayer r:embed="rId3">
                    <a14:imgEffect>
                      <a14:brightnessContrast bright="3000" contrast="80000"/>
                    </a14:imgEffect>
                  </a14:imgLayer>
                </a14:imgProps>
              </a:ext>
              <a:ext uri="{28A0092B-C50C-407E-A947-70E740481C1C}">
                <a14:useLocalDpi xmlns:a14="http://schemas.microsoft.com/office/drawing/2010/main"/>
              </a:ext>
            </a:extLst>
          </a:blip>
          <a:srcRect r="-380"/>
          <a:stretch/>
        </p:blipFill>
        <p:spPr>
          <a:xfrm>
            <a:off x="838200" y="1405680"/>
            <a:ext cx="7857837" cy="5047749"/>
          </a:xfrm>
        </p:spPr>
      </p:pic>
      <p:sp>
        <p:nvSpPr>
          <p:cNvPr id="5" name="Content Placeholder 2"/>
          <p:cNvSpPr txBox="1">
            <a:spLocks/>
          </p:cNvSpPr>
          <p:nvPr/>
        </p:nvSpPr>
        <p:spPr>
          <a:xfrm>
            <a:off x="8146472" y="1968751"/>
            <a:ext cx="3732885" cy="236574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800" dirty="0" smtClean="0">
                <a:solidFill>
                  <a:schemeClr val="bg1"/>
                </a:solidFill>
              </a:rPr>
              <a:t>Print off the slides with quotations about the First Intifada. In pairs, silently annotate them with your questions and comments.</a:t>
            </a:r>
          </a:p>
          <a:p>
            <a:pPr marL="0" indent="0">
              <a:buFont typeface="Arial" panose="020B0604020202020204" pitchFamily="34" charset="0"/>
              <a:buNone/>
            </a:pPr>
            <a:r>
              <a:rPr lang="en-US" sz="1800" dirty="0" smtClean="0">
                <a:solidFill>
                  <a:schemeClr val="bg1"/>
                </a:solidFill>
              </a:rPr>
              <a:t>You can turn this into silent conversations!</a:t>
            </a:r>
            <a:endParaRPr lang="en-GB" sz="1800" dirty="0">
              <a:solidFill>
                <a:schemeClr val="bg1"/>
              </a:solidFill>
            </a:endParaRPr>
          </a:p>
        </p:txBody>
      </p:sp>
    </p:spTree>
    <p:extLst>
      <p:ext uri="{BB962C8B-B14F-4D97-AF65-F5344CB8AC3E}">
        <p14:creationId xmlns:p14="http://schemas.microsoft.com/office/powerpoint/2010/main" val="15524984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3467" y="-79863"/>
            <a:ext cx="10515600" cy="1325563"/>
          </a:xfrm>
        </p:spPr>
        <p:txBody>
          <a:bodyPr/>
          <a:lstStyle/>
          <a:p>
            <a:endParaRPr lang="en-GB" dirty="0"/>
          </a:p>
        </p:txBody>
      </p:sp>
      <p:sp>
        <p:nvSpPr>
          <p:cNvPr id="6" name="Content Placeholder 2"/>
          <p:cNvSpPr txBox="1">
            <a:spLocks/>
          </p:cNvSpPr>
          <p:nvPr/>
        </p:nvSpPr>
        <p:spPr>
          <a:xfrm>
            <a:off x="803620" y="573558"/>
            <a:ext cx="10477500" cy="5537200"/>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solidFill>
                  <a:schemeClr val="accent2"/>
                </a:solidFill>
                <a:latin typeface="Arial Narrow" panose="020B0606020202030204" pitchFamily="34" charset="0"/>
                <a:cs typeface="Arial" panose="020B0604020202020204" pitchFamily="34" charset="0"/>
              </a:rPr>
              <a:t>When </a:t>
            </a:r>
            <a:r>
              <a:rPr lang="en-GB" dirty="0">
                <a:solidFill>
                  <a:schemeClr val="accent2"/>
                </a:solidFill>
                <a:latin typeface="Arial Narrow" panose="020B0606020202030204" pitchFamily="34" charset="0"/>
                <a:cs typeface="Arial" panose="020B0604020202020204" pitchFamily="34" charset="0"/>
              </a:rPr>
              <a:t>the Palestinians saw no improvement in effective support of their aspirations from other countries and no likely favourable change coming from the Israelis, they engaged, throughout 1987, in small-scale demonstrations, riots, and occasional violence directed against Israelis. The Israeli authorities responded with university closings, arrests, and deportations. Large-scale riots and demonstrations broke out in the Gaza Strip in early December and continued for more than five years thereafter. This uprising, which became known as the </a:t>
            </a:r>
            <a:r>
              <a:rPr lang="en-GB" dirty="0" err="1">
                <a:solidFill>
                  <a:schemeClr val="accent2"/>
                </a:solidFill>
                <a:latin typeface="Arial Narrow" panose="020B0606020202030204" pitchFamily="34" charset="0"/>
                <a:cs typeface="Arial" panose="020B0604020202020204" pitchFamily="34" charset="0"/>
              </a:rPr>
              <a:t>intifadah</a:t>
            </a:r>
            <a:r>
              <a:rPr lang="en-GB" dirty="0">
                <a:solidFill>
                  <a:schemeClr val="accent2"/>
                </a:solidFill>
                <a:latin typeface="Arial Narrow" panose="020B0606020202030204" pitchFamily="34" charset="0"/>
                <a:cs typeface="Arial" panose="020B0604020202020204" pitchFamily="34" charset="0"/>
              </a:rPr>
              <a:t> (Arabic: “shaking off”), inspired a new era in Palestinian mass mobilization. Masked young demonstrators turned to throwing stones at Israeli troops, and the soldiers responded by shooting and arresting them. Women, and women’s organizations, were prominent. The persistent disturbances, initially spontaneous, before long came under the leadership of the Unified National Command of the Uprising, which had links to the PLO. The PLO soon incorporated the Unified Command, but not before the local leaders had pushed Arafat to abandon formally his commitment to armed struggle and to accept Israel and the notion of a two-state solution to the conflict</a:t>
            </a:r>
            <a:r>
              <a:rPr lang="en-GB" dirty="0" smtClean="0">
                <a:solidFill>
                  <a:schemeClr val="accent2"/>
                </a:solidFill>
                <a:latin typeface="Arial Narrow" panose="020B0606020202030204" pitchFamily="34" charset="0"/>
                <a:cs typeface="Arial" panose="020B0604020202020204" pitchFamily="34" charset="0"/>
              </a:rPr>
              <a:t>. </a:t>
            </a:r>
          </a:p>
          <a:p>
            <a:pPr marL="0" indent="0">
              <a:buNone/>
            </a:pPr>
            <a:r>
              <a:rPr lang="en-GB" dirty="0" smtClean="0">
                <a:latin typeface="Arial Narrow" panose="020B0606020202030204" pitchFamily="34" charset="0"/>
                <a:cs typeface="Arial" panose="020B0604020202020204" pitchFamily="34" charset="0"/>
              </a:rPr>
              <a:t>Encyclopaedia Britannica describes the Intifada</a:t>
            </a:r>
            <a:endParaRPr lang="en-GB" dirty="0">
              <a:latin typeface="Arial Narrow" panose="020B0606020202030204" pitchFamily="34" charset="0"/>
              <a:cs typeface="Arial" panose="020B0604020202020204" pitchFamily="34" charset="0"/>
            </a:endParaRPr>
          </a:p>
        </p:txBody>
      </p:sp>
      <p:sp>
        <p:nvSpPr>
          <p:cNvPr id="4"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pic>
        <p:nvPicPr>
          <p:cNvPr id="5" name="Picture 4"/>
          <p:cNvPicPr>
            <a:picLocks noChangeAspect="1"/>
          </p:cNvPicPr>
          <p:nvPr/>
        </p:nvPicPr>
        <p:blipFill>
          <a:blip r:embed="rId2"/>
          <a:stretch>
            <a:fillRect/>
          </a:stretch>
        </p:blipFill>
        <p:spPr>
          <a:xfrm>
            <a:off x="129876" y="100744"/>
            <a:ext cx="2429325" cy="178800"/>
          </a:xfrm>
          <a:prstGeom prst="rect">
            <a:avLst/>
          </a:prstGeom>
        </p:spPr>
      </p:pic>
    </p:spTree>
    <p:extLst>
      <p:ext uri="{BB962C8B-B14F-4D97-AF65-F5344CB8AC3E}">
        <p14:creationId xmlns:p14="http://schemas.microsoft.com/office/powerpoint/2010/main" val="270061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8" name="Picture 4" descr="https://upload.wikimedia.org/wikipedia/commons/7/71/Amram_Mitzn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17510" y="1904963"/>
            <a:ext cx="2104605" cy="179711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a:stretch>
            <a:fillRect/>
          </a:stretch>
        </p:blipFill>
        <p:spPr>
          <a:xfrm>
            <a:off x="2942805" y="1904963"/>
            <a:ext cx="7008000" cy="4272000"/>
          </a:xfrm>
          <a:prstGeom prst="rect">
            <a:avLst/>
          </a:prstGeom>
        </p:spPr>
      </p:pic>
      <p:sp>
        <p:nvSpPr>
          <p:cNvPr id="6"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3304824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30" name="Picture 6" descr="https://upload.wikimedia.org/wikipedia/commons/thumb/9/90/Vice_President_George_H._W._Bush_portrait.jpg/800px-Vice_President_George_H._W._Bush_portrai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65325" y="1467000"/>
            <a:ext cx="1721386" cy="21861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a:stretch>
            <a:fillRect/>
          </a:stretch>
        </p:blipFill>
        <p:spPr>
          <a:xfrm>
            <a:off x="2544000" y="1467000"/>
            <a:ext cx="7104000" cy="3924000"/>
          </a:xfrm>
          <a:prstGeom prst="rect">
            <a:avLst/>
          </a:prstGeom>
        </p:spPr>
      </p:pic>
      <p:sp>
        <p:nvSpPr>
          <p:cNvPr id="7"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1376277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479800" y="1279525"/>
            <a:ext cx="7874000" cy="4351338"/>
          </a:xfrm>
        </p:spPr>
        <p:txBody>
          <a:bodyPr>
            <a:normAutofit fontScale="85000" lnSpcReduction="20000"/>
          </a:bodyPr>
          <a:lstStyle/>
          <a:p>
            <a:pPr marL="0" indent="0">
              <a:buNone/>
            </a:pPr>
            <a:r>
              <a:rPr lang="en-GB" dirty="0" smtClean="0">
                <a:solidFill>
                  <a:schemeClr val="accent2"/>
                </a:solidFill>
                <a:latin typeface="Arial Narrow" panose="020B0606020202030204" pitchFamily="34" charset="0"/>
                <a:cs typeface="Arial" panose="020B0604020202020204" pitchFamily="34" charset="0"/>
              </a:rPr>
              <a:t>“Today </a:t>
            </a:r>
            <a:r>
              <a:rPr lang="en-GB" dirty="0">
                <a:solidFill>
                  <a:schemeClr val="accent2"/>
                </a:solidFill>
                <a:latin typeface="Arial Narrow" panose="020B0606020202030204" pitchFamily="34" charset="0"/>
                <a:cs typeface="Arial" panose="020B0604020202020204" pitchFamily="34" charset="0"/>
              </a:rPr>
              <a:t>I come bearing an olive branch in one hand, and the freedom fighter's gun in the other. Do not let the olive branch fall from my hand</a:t>
            </a:r>
            <a:r>
              <a:rPr lang="en-GB" dirty="0" smtClean="0">
                <a:solidFill>
                  <a:schemeClr val="accent2"/>
                </a:solidFill>
                <a:latin typeface="Arial Narrow" panose="020B0606020202030204" pitchFamily="34" charset="0"/>
                <a:cs typeface="Arial" panose="020B0604020202020204" pitchFamily="34" charset="0"/>
              </a:rPr>
              <a:t>.”</a:t>
            </a:r>
            <a:endParaRPr lang="en-GB" dirty="0">
              <a:solidFill>
                <a:schemeClr val="accent2"/>
              </a:solidFill>
              <a:latin typeface="Arial Narrow" panose="020B0606020202030204" pitchFamily="34" charset="0"/>
              <a:cs typeface="Arial" panose="020B0604020202020204" pitchFamily="34" charset="0"/>
            </a:endParaRPr>
          </a:p>
          <a:p>
            <a:pPr marL="0" indent="0">
              <a:buNone/>
            </a:pPr>
            <a:r>
              <a:rPr lang="en-GB" dirty="0">
                <a:latin typeface="Arial Narrow" panose="020B0606020202030204" pitchFamily="34" charset="0"/>
                <a:cs typeface="Arial" panose="020B0604020202020204" pitchFamily="34" charset="0"/>
              </a:rPr>
              <a:t>Yasser Arafat, leader of the Palestinian Liberation Organisation, </a:t>
            </a:r>
            <a:r>
              <a:rPr lang="en-GB" dirty="0" smtClean="0">
                <a:latin typeface="Arial Narrow" panose="020B0606020202030204" pitchFamily="34" charset="0"/>
                <a:cs typeface="Arial" panose="020B0604020202020204" pitchFamily="34" charset="0"/>
              </a:rPr>
              <a:t>addressing the United Nations in 1974</a:t>
            </a:r>
          </a:p>
          <a:p>
            <a:pPr marL="0" indent="0">
              <a:buNone/>
            </a:pPr>
            <a:r>
              <a:rPr lang="en-GB" dirty="0" smtClean="0">
                <a:solidFill>
                  <a:schemeClr val="accent2"/>
                </a:solidFill>
                <a:latin typeface="Arial Narrow" panose="020B0606020202030204" pitchFamily="34" charset="0"/>
                <a:cs typeface="Arial" panose="020B0604020202020204" pitchFamily="34" charset="0"/>
              </a:rPr>
              <a:t>“Peace </a:t>
            </a:r>
            <a:r>
              <a:rPr lang="en-GB" dirty="0">
                <a:solidFill>
                  <a:schemeClr val="accent2"/>
                </a:solidFill>
                <a:latin typeface="Arial Narrow" panose="020B0606020202030204" pitchFamily="34" charset="0"/>
                <a:cs typeface="Arial" panose="020B0604020202020204" pitchFamily="34" charset="0"/>
              </a:rPr>
              <a:t>for us means the destruction of Israel. We are preparing for an all-out war, a war which will last for generations… We shall not rest until the day when we return to our home, and until we destroy Israel</a:t>
            </a:r>
            <a:r>
              <a:rPr lang="en-GB" dirty="0" smtClean="0">
                <a:solidFill>
                  <a:schemeClr val="accent2"/>
                </a:solidFill>
                <a:latin typeface="Arial Narrow" panose="020B0606020202030204" pitchFamily="34" charset="0"/>
                <a:cs typeface="Arial" panose="020B0604020202020204" pitchFamily="34" charset="0"/>
              </a:rPr>
              <a:t>.”</a:t>
            </a:r>
            <a:endParaRPr lang="en-GB" dirty="0">
              <a:solidFill>
                <a:schemeClr val="accent2"/>
              </a:solidFill>
              <a:latin typeface="Arial Narrow" panose="020B0606020202030204" pitchFamily="34" charset="0"/>
              <a:cs typeface="Arial" panose="020B0604020202020204" pitchFamily="34" charset="0"/>
            </a:endParaRPr>
          </a:p>
          <a:p>
            <a:pPr marL="0" indent="0">
              <a:buNone/>
            </a:pPr>
            <a:r>
              <a:rPr lang="en-GB" dirty="0" smtClean="0">
                <a:latin typeface="Arial Narrow" panose="020B0606020202030204" pitchFamily="34" charset="0"/>
                <a:cs typeface="Arial" panose="020B0604020202020204" pitchFamily="34" charset="0"/>
              </a:rPr>
              <a:t>Quoted </a:t>
            </a:r>
            <a:r>
              <a:rPr lang="en-GB" dirty="0">
                <a:latin typeface="Arial Narrow" panose="020B0606020202030204" pitchFamily="34" charset="0"/>
                <a:cs typeface="Arial" panose="020B0604020202020204" pitchFamily="34" charset="0"/>
              </a:rPr>
              <a:t>in The Times, UK (5 August </a:t>
            </a:r>
            <a:r>
              <a:rPr lang="en-GB" dirty="0" smtClean="0">
                <a:latin typeface="Arial Narrow" panose="020B0606020202030204" pitchFamily="34" charset="0"/>
                <a:cs typeface="Arial" panose="020B0604020202020204" pitchFamily="34" charset="0"/>
              </a:rPr>
              <a:t>1980)</a:t>
            </a:r>
          </a:p>
          <a:p>
            <a:pPr marL="0" indent="0">
              <a:buNone/>
            </a:pPr>
            <a:r>
              <a:rPr lang="en-GB" dirty="0">
                <a:solidFill>
                  <a:schemeClr val="accent2"/>
                </a:solidFill>
                <a:latin typeface="Arial Narrow" panose="020B0606020202030204" pitchFamily="34" charset="0"/>
                <a:cs typeface="Arial" panose="020B0604020202020204" pitchFamily="34" charset="0"/>
              </a:rPr>
              <a:t>I repeat for the record that we totally and absolutely renounce all forms of terrorism, including individual, group and state terrorism</a:t>
            </a:r>
            <a:r>
              <a:rPr lang="en-GB" dirty="0" smtClean="0">
                <a:solidFill>
                  <a:schemeClr val="accent2"/>
                </a:solidFill>
                <a:latin typeface="Arial Narrow" panose="020B0606020202030204" pitchFamily="34" charset="0"/>
                <a:cs typeface="Arial" panose="020B0604020202020204" pitchFamily="34" charset="0"/>
              </a:rPr>
              <a:t>.</a:t>
            </a:r>
          </a:p>
          <a:p>
            <a:pPr marL="0" indent="0">
              <a:buNone/>
            </a:pPr>
            <a:r>
              <a:rPr lang="en-GB" dirty="0" smtClean="0">
                <a:latin typeface="Arial Narrow" panose="020B0606020202030204" pitchFamily="34" charset="0"/>
                <a:cs typeface="Arial" panose="020B0604020202020204" pitchFamily="34" charset="0"/>
              </a:rPr>
              <a:t>News Conference, 1988, during the First Intifada</a:t>
            </a:r>
            <a:endParaRPr lang="en-GB" dirty="0">
              <a:latin typeface="Arial Narrow" panose="020B0606020202030204" pitchFamily="34" charset="0"/>
              <a:cs typeface="Arial" panose="020B0604020202020204" pitchFamily="34" charset="0"/>
            </a:endParaRPr>
          </a:p>
        </p:txBody>
      </p:sp>
      <p:pic>
        <p:nvPicPr>
          <p:cNvPr id="2050" name="Picture 2" descr="File:Flickr - Government Press Office (GPO) - THE NOBEL PEACE PRIZE LAUREATES FOR 1994 IN OSLO. (cropped).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4575" y="1279525"/>
            <a:ext cx="2228850" cy="297180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7029427" y="5857261"/>
            <a:ext cx="4369640" cy="747242"/>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smtClean="0">
                <a:solidFill>
                  <a:schemeClr val="bg1"/>
                </a:solidFill>
              </a:rPr>
              <a:t>Write down the questions this text raises for you. </a:t>
            </a:r>
            <a:endParaRPr lang="en-GB" sz="1800" dirty="0">
              <a:solidFill>
                <a:schemeClr val="bg1"/>
              </a:solidFill>
            </a:endParaRPr>
          </a:p>
        </p:txBody>
      </p:sp>
    </p:spTree>
    <p:extLst>
      <p:ext uri="{BB962C8B-B14F-4D97-AF65-F5344CB8AC3E}">
        <p14:creationId xmlns:p14="http://schemas.microsoft.com/office/powerpoint/2010/main" val="1336591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124</TotalTime>
  <Words>1138</Words>
  <Application>Microsoft Office PowerPoint</Application>
  <PresentationFormat>Widescreen</PresentationFormat>
  <Paragraphs>65</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Arial Narrow</vt:lpstr>
      <vt:lpstr>Calibri</vt:lpstr>
      <vt:lpstr>Office Theme</vt:lpstr>
      <vt:lpstr>The First Intifada (1987-93)</vt:lpstr>
      <vt:lpstr>Intifada</vt:lpstr>
      <vt:lpstr>“Asymmetric conflict”</vt:lpstr>
      <vt:lpstr>Video: Remembering the First Intifada</vt:lpstr>
      <vt:lpstr>Try a silent conversation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Video and other resources</vt:lpstr>
      <vt:lpstr>The First Intifada</vt:lpstr>
      <vt:lpstr>Consequences of the intifada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Brooks</dc:creator>
  <cp:lastModifiedBy>Ellis Brooks</cp:lastModifiedBy>
  <cp:revision>10</cp:revision>
  <dcterms:created xsi:type="dcterms:W3CDTF">2019-02-04T16:16:14Z</dcterms:created>
  <dcterms:modified xsi:type="dcterms:W3CDTF">2019-05-08T08:57:07Z</dcterms:modified>
</cp:coreProperties>
</file>